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0"/>
  </p:notesMasterIdLst>
  <p:sldIdLst>
    <p:sldId id="437" r:id="rId2"/>
    <p:sldId id="425" r:id="rId3"/>
    <p:sldId id="574" r:id="rId4"/>
    <p:sldId id="573" r:id="rId5"/>
    <p:sldId id="575" r:id="rId6"/>
    <p:sldId id="576" r:id="rId7"/>
    <p:sldId id="577" r:id="rId8"/>
    <p:sldId id="578" r:id="rId9"/>
    <p:sldId id="579" r:id="rId10"/>
    <p:sldId id="580" r:id="rId11"/>
    <p:sldId id="581" r:id="rId12"/>
    <p:sldId id="582" r:id="rId13"/>
    <p:sldId id="583" r:id="rId14"/>
    <p:sldId id="651" r:id="rId15"/>
    <p:sldId id="652" r:id="rId16"/>
    <p:sldId id="653" r:id="rId17"/>
    <p:sldId id="654" r:id="rId18"/>
    <p:sldId id="65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8000"/>
    <a:srgbClr val="A22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86323" autoAdjust="0"/>
  </p:normalViewPr>
  <p:slideViewPr>
    <p:cSldViewPr>
      <p:cViewPr>
        <p:scale>
          <a:sx n="70" d="100"/>
          <a:sy n="70" d="100"/>
        </p:scale>
        <p:origin x="-11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291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30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26FAC-FB4A-4A76-B57B-AF1CAB99EB41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EB46E-C16B-4D83-9A95-3DDFE8F6A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8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61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8169-3D5B-42FF-B965-152033DDC911}" type="datetime1">
              <a:rPr lang="en-US" smtClean="0">
                <a:solidFill>
                  <a:srgbClr val="696464"/>
                </a:solidFill>
              </a:rPr>
              <a:pPr/>
              <a:t>7/8/2022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3" y="1449309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3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3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6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5333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5474-606A-43A6-9392-91825E25D002}" type="datetime1">
              <a:rPr lang="en-US" smtClean="0">
                <a:solidFill>
                  <a:srgbClr val="696464"/>
                </a:solidFill>
              </a:rPr>
              <a:pPr/>
              <a:t>7/8/2022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8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6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12ED-B534-4CE6-81BB-DC2841040894}" type="datetime1">
              <a:rPr lang="en-US" smtClean="0">
                <a:solidFill>
                  <a:srgbClr val="696464"/>
                </a:solidFill>
              </a:rPr>
              <a:pPr/>
              <a:t>7/8/2022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411-98F6-4C46-BF0D-C8F1E651D6FE}" type="datetime1">
              <a:rPr lang="en-US" smtClean="0">
                <a:solidFill>
                  <a:srgbClr val="696464"/>
                </a:solidFill>
              </a:rPr>
              <a:pPr/>
              <a:t>7/8/2022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868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61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6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5529-3CCF-46D0-A082-B642145E8D11}" type="datetime1">
              <a:rPr lang="en-US" smtClean="0">
                <a:solidFill>
                  <a:srgbClr val="696464"/>
                </a:solidFill>
              </a:rPr>
              <a:pPr/>
              <a:t>7/8/2022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9" y="2341481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9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16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DB10-33C2-4252-A27D-DDFFAC708856}" type="datetime1">
              <a:rPr lang="en-US" smtClean="0">
                <a:solidFill>
                  <a:srgbClr val="696464"/>
                </a:solidFill>
              </a:rPr>
              <a:pPr/>
              <a:t>7/8/2022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4585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F3C9-FF50-44EA-B8CE-8951C9F5AB95}" type="datetime1">
              <a:rPr lang="en-US" smtClean="0">
                <a:solidFill>
                  <a:srgbClr val="696464"/>
                </a:solidFill>
              </a:rPr>
              <a:pPr/>
              <a:t>7/8/2022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901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EDDD-A3CD-4C31-8923-DBED7591529B}" type="datetime1">
              <a:rPr lang="en-US" smtClean="0">
                <a:solidFill>
                  <a:srgbClr val="696464"/>
                </a:solidFill>
              </a:rPr>
              <a:pPr/>
              <a:t>7/8/2022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0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3F04-BF75-482F-8485-36E183F35973}" type="datetime1">
              <a:rPr lang="en-US" smtClean="0">
                <a:solidFill>
                  <a:srgbClr val="696464"/>
                </a:solidFill>
              </a:rPr>
              <a:pPr/>
              <a:t>7/8/2022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9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B01E-290C-43BA-8305-05CF4911DEB5}" type="datetime1">
              <a:rPr lang="en-US" smtClean="0">
                <a:solidFill>
                  <a:srgbClr val="696464"/>
                </a:solidFill>
              </a:rPr>
              <a:pPr/>
              <a:t>7/8/2022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843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658-0A25-4689-9881-C63DA17B1CC9}" type="datetime1">
              <a:rPr lang="en-US" smtClean="0">
                <a:solidFill>
                  <a:srgbClr val="696464"/>
                </a:solidFill>
              </a:rPr>
              <a:pPr/>
              <a:t>7/8/2022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10" y="4650480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3" y="4773230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1" y="66681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8423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AB5223-1962-4924-A3D5-B62D5BCEE3D1}" type="datetime1">
              <a:rPr lang="en-US" smtClean="0">
                <a:solidFill>
                  <a:srgbClr val="696464"/>
                </a:solidFill>
              </a:rPr>
              <a:pPr/>
              <a:t>7/8/2022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9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19872" y="3200400"/>
            <a:ext cx="4276328" cy="1600200"/>
          </a:xfrm>
        </p:spPr>
        <p:txBody>
          <a:bodyPr>
            <a:normAutofit/>
          </a:bodyPr>
          <a:lstStyle/>
          <a:p>
            <a:r>
              <a:rPr lang="fa-IR" sz="44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دکتر رضا برومند</a:t>
            </a:r>
            <a:endParaRPr lang="en-US" sz="44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sz="3600" b="1" dirty="0" smtClean="0">
                <a:cs typeface="B Zar" panose="00000400000000000000" pitchFamily="2" charset="-78"/>
              </a:rPr>
              <a:t>اخلاق حرفه ای برای مدرسان</a:t>
            </a:r>
            <a:r>
              <a:rPr lang="en-US" sz="3600" b="1" dirty="0" smtClean="0">
                <a:cs typeface="B Zar" panose="00000400000000000000" pitchFamily="2" charset="-78"/>
              </a:rPr>
              <a:t> </a:t>
            </a:r>
            <a:r>
              <a:rPr lang="fa-IR" sz="3600" b="1" dirty="0" smtClean="0">
                <a:cs typeface="B Zar" panose="00000400000000000000" pitchFamily="2" charset="-78"/>
              </a:rPr>
              <a:t> و اساتید دانشگاه</a:t>
            </a:r>
            <a:endParaRPr lang="en-US" sz="3600" b="1" dirty="0">
              <a:cs typeface="B Zar" panose="00000400000000000000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3"/>
            <a:ext cx="3888432" cy="137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4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>
                <a:solidFill>
                  <a:srgbClr val="C00000"/>
                </a:solidFill>
                <a:latin typeface="Perpetua"/>
                <a:cs typeface="B Zar" panose="00000400000000000000" pitchFamily="2" charset="-78"/>
              </a:rPr>
              <a:t>مقدمه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62056" cy="43189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fa-I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هنجارها به شکل اوامر، منع ها، دستورها، ترجیحات و اجازه ها تجلی می یابند و بر مبنای ارزش های نهادی مشروعیت پیدا می کنند .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fa-I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هنجارها به منزله قانون نیستند و لذا ضمانت اجرایی ندارند. </a:t>
            </a:r>
            <a:endParaRPr lang="fa-IR" sz="2800" b="1" dirty="0">
              <a:solidFill>
                <a:prstClr val="black"/>
              </a:solidFill>
              <a:cs typeface="B Zar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2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505936"/>
            <a:ext cx="8147248" cy="1707040"/>
          </a:xfrm>
        </p:spPr>
        <p:txBody>
          <a:bodyPr>
            <a:noAutofit/>
          </a:bodyPr>
          <a:lstStyle/>
          <a:p>
            <a:pPr lvl="0" rtl="0">
              <a:spcBef>
                <a:spcPts val="0"/>
              </a:spcBef>
            </a:pPr>
            <a:r>
              <a:rPr lang="fa-IR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تعاریف اخلاق حرفه ای</a:t>
            </a:r>
            <a:r>
              <a:rPr lang="fa-IR" sz="4400" b="1" dirty="0">
                <a:solidFill>
                  <a:schemeClr val="bg1"/>
                </a:solidFill>
                <a:latin typeface="Perpetua"/>
                <a:cs typeface="B Zar" panose="00000400000000000000" pitchFamily="2" charset="-78"/>
              </a:rPr>
              <a:t/>
            </a:r>
            <a:br>
              <a:rPr lang="fa-IR" sz="4400" b="1" dirty="0">
                <a:solidFill>
                  <a:schemeClr val="bg1"/>
                </a:solidFill>
                <a:latin typeface="Perpetua"/>
                <a:cs typeface="B Zar" panose="00000400000000000000" pitchFamily="2" charset="-78"/>
              </a:rPr>
            </a:br>
            <a:endParaRPr lang="en-US" sz="54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056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18040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تعاریف اخلاق حرفه ای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fa-I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اصطلاحاتي </a:t>
            </a:r>
            <a:r>
              <a:rPr lang="fa-IR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چون: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work ethics </a:t>
            </a:r>
            <a:endParaRPr lang="fa-IR" sz="28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يا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professional ethics  </a:t>
            </a:r>
            <a:endParaRPr lang="fa-IR" sz="28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معادل </a:t>
            </a:r>
            <a:r>
              <a:rPr lang="fa-I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اخلاق کاري يا اخلاق حرفه اي در زبان فارسي است. 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094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690048" cy="1008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 rtl="0">
              <a:spcBef>
                <a:spcPts val="0"/>
              </a:spcBef>
            </a:pPr>
            <a:r>
              <a:rPr lang="fa-IR" sz="3200" b="1" dirty="0">
                <a:solidFill>
                  <a:schemeClr val="tx1"/>
                </a:solidFill>
                <a:latin typeface="Perpetua"/>
                <a:cs typeface="B Zar" panose="00000400000000000000" pitchFamily="2" charset="-78"/>
              </a:rPr>
              <a:t/>
            </a:r>
            <a:br>
              <a:rPr lang="fa-IR" sz="3200" b="1" dirty="0">
                <a:solidFill>
                  <a:schemeClr val="tx1"/>
                </a:solidFill>
                <a:latin typeface="Perpetua"/>
                <a:cs typeface="B Zar" panose="00000400000000000000" pitchFamily="2" charset="-78"/>
              </a:rPr>
            </a:br>
            <a:r>
              <a:rPr lang="fa-IR" sz="3200" b="1" dirty="0">
                <a:solidFill>
                  <a:schemeClr val="tx1"/>
                </a:solidFill>
                <a:cs typeface="B Zar" panose="00000400000000000000" pitchFamily="2" charset="-78"/>
              </a:rPr>
              <a:t>تعاریف اخلاق حرفه ای</a:t>
            </a:r>
            <a:endParaRPr lang="en-US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62056" cy="43189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fa-I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اخلاق حرفه اي به منزله شاخه اي از دانش اخلاق، به بررسي تکاليف اخلاقي در يک حرفه و مسائل اخلاقي آن می‌پردازد و در تعريف حرفه، آن را فعاليت معيني می‌دانند که موجب هدايت فرد به موقعيت تعيين شده همراه با اخلاق خاص است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.</a:t>
            </a:r>
            <a:endParaRPr lang="fa-IR" sz="2800" b="1" dirty="0">
              <a:solidFill>
                <a:prstClr val="black"/>
              </a:solidFill>
              <a:cs typeface="B Zar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90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b="1" dirty="0" smtClean="0">
                <a:cs typeface="B Zar" panose="00000400000000000000" pitchFamily="2" charset="-78"/>
              </a:rPr>
              <a:t>Mehr.anamisfile.ir</a:t>
            </a:r>
          </a:p>
          <a:p>
            <a:r>
              <a:rPr lang="en-US" sz="4400" b="1" dirty="0" smtClean="0">
                <a:cs typeface="B Zar" panose="00000400000000000000" pitchFamily="2" charset="-78"/>
              </a:rPr>
              <a:t>Mehrejonoob.frafile.ir</a:t>
            </a:r>
            <a:endParaRPr lang="en-US" sz="4400" b="1" dirty="0"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2400" b="1" dirty="0" smtClean="0">
                <a:cs typeface="B Zar" panose="00000400000000000000" pitchFamily="2" charset="-78"/>
              </a:rPr>
              <a:t>جهت دانلود کامل این فایل و فایل ها ی مشابه مراجعه شود به</a:t>
            </a:r>
            <a:endParaRPr lang="en-US" sz="24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8927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>
          <a:xfrm>
            <a:off x="762000" y="404813"/>
            <a:ext cx="7924800" cy="100806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285750" indent="-285750" algn="ctr" rtl="1">
              <a:spcBef>
                <a:spcPct val="20000"/>
              </a:spcBef>
              <a:spcAft>
                <a:spcPts val="600"/>
              </a:spcAft>
              <a:defRPr/>
            </a:pPr>
            <a:r>
              <a:rPr lang="fa-IR" altLang="en-US" dirty="0">
                <a:solidFill>
                  <a:srgbClr val="CC0000"/>
                </a:solidFill>
                <a:cs typeface="B Zar" pitchFamily="2" charset="-78"/>
              </a:rPr>
              <a:t>با سپاس از همراهی دلگرم کننده تان</a:t>
            </a:r>
            <a:br>
              <a:rPr lang="fa-IR" altLang="en-US" dirty="0">
                <a:solidFill>
                  <a:srgbClr val="CC0000"/>
                </a:solidFill>
                <a:cs typeface="B Zar" pitchFamily="2" charset="-78"/>
              </a:rPr>
            </a:br>
            <a:endParaRPr lang="en-US" altLang="en-US" sz="3200" dirty="0" smtClean="0">
              <a:solidFill>
                <a:srgbClr val="CC0000"/>
              </a:solidFill>
            </a:endParaRPr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838202" y="1965330"/>
            <a:ext cx="7694613" cy="4271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تلفن مرکز مشاوره  و خدمات روان شناختی مهر جنوب</a:t>
            </a:r>
          </a:p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07633671199</a:t>
            </a:r>
          </a:p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تلفن موسسه آموزشی و پژوهشی آنامیس مهر جنوب</a:t>
            </a:r>
          </a:p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07633680163</a:t>
            </a:r>
          </a:p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خط همراه ویژه مشاوره 09129680169</a:t>
            </a:r>
          </a:p>
          <a:p>
            <a:pPr algn="ctr" rtl="1">
              <a:defRPr/>
            </a:pPr>
            <a:endParaRPr lang="en-US" altLang="en-US" sz="2400" b="1" dirty="0" smtClean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7111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838202" y="1965330"/>
            <a:ext cx="7694613" cy="4271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وبسایت مشارکت در تولید و فروش فایل های آموزشی</a:t>
            </a:r>
          </a:p>
          <a:p>
            <a:pPr algn="ctr" rtl="1">
              <a:defRPr/>
            </a:pPr>
            <a:r>
              <a:rPr lang="en-US" altLang="en-US" sz="4800" b="1" dirty="0" smtClean="0">
                <a:solidFill>
                  <a:srgbClr val="C00000"/>
                </a:solidFill>
                <a:cs typeface="B Zar" pitchFamily="2" charset="-78"/>
              </a:rPr>
              <a:t>Anamisfile.ir</a:t>
            </a:r>
            <a:endParaRPr lang="fa-IR" altLang="en-US" sz="4800" b="1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ctr" rtl="1">
              <a:defRPr/>
            </a:pPr>
            <a:endParaRPr lang="en-US" altLang="en-US" sz="2400" b="1" dirty="0" smtClean="0">
              <a:cs typeface="B Zar" pitchFamily="2" charset="-78"/>
            </a:endParaRPr>
          </a:p>
        </p:txBody>
      </p:sp>
      <p:pic>
        <p:nvPicPr>
          <p:cNvPr id="2" name="Picture 2" descr="C:\Users\09018868042\Desktop\آنامیس فای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3486156"/>
            <a:ext cx="73437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2757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838202" y="1965325"/>
            <a:ext cx="7694613" cy="45593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مهر ایرانی</a:t>
            </a:r>
          </a:p>
          <a:p>
            <a:pPr algn="ctr" rtl="1">
              <a:defRPr/>
            </a:pPr>
            <a:r>
              <a:rPr lang="fa-IR" altLang="en-US" sz="2400" b="1" dirty="0" smtClean="0">
                <a:solidFill>
                  <a:srgbClr val="C00000"/>
                </a:solidFill>
                <a:cs typeface="B Zar" pitchFamily="2" charset="-78"/>
              </a:rPr>
              <a:t>مرجع معرفی متخصصان حوزه روان شناسی، مشاوره و علوم تربیتی</a:t>
            </a:r>
          </a:p>
          <a:p>
            <a:pPr algn="ctr" rtl="1">
              <a:defRPr/>
            </a:pPr>
            <a:r>
              <a:rPr lang="en-US" altLang="en-US" sz="4000" b="1" dirty="0" smtClean="0">
                <a:solidFill>
                  <a:schemeClr val="tx1"/>
                </a:solidFill>
                <a:cs typeface="B Zar" pitchFamily="2" charset="-78"/>
              </a:rPr>
              <a:t>Mehreirani.ir</a:t>
            </a:r>
            <a:endParaRPr lang="fa-IR" altLang="en-US" sz="7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 rtl="1">
              <a:defRPr/>
            </a:pPr>
            <a:endParaRPr lang="en-US" altLang="en-US" sz="2400" b="1" dirty="0" smtClean="0">
              <a:cs typeface="B Zar" pitchFamily="2" charset="-78"/>
            </a:endParaRPr>
          </a:p>
        </p:txBody>
      </p:sp>
      <p:pic>
        <p:nvPicPr>
          <p:cNvPr id="130051" name="Picture 2" descr="C:\Users\09018868042\Desktop\مهر ایران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644900"/>
            <a:ext cx="74882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20226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Zar" pitchFamily="2" charset="-78"/>
              </a:rPr>
              <a:t>پایان</a:t>
            </a:r>
            <a:endParaRPr lang="en-US" b="1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7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47217" y="3200400"/>
            <a:ext cx="7594979" cy="3077570"/>
          </a:xfrm>
        </p:spPr>
        <p:txBody>
          <a:bodyPr>
            <a:normAutofit fontScale="70000" lnSpcReduction="20000"/>
          </a:bodyPr>
          <a:lstStyle/>
          <a:p>
            <a:pPr algn="r">
              <a:lnSpc>
                <a:spcPct val="170000"/>
              </a:lnSpc>
            </a:pPr>
            <a:r>
              <a:rPr lang="fa-IR" sz="63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رضا برومند</a:t>
            </a:r>
          </a:p>
          <a:p>
            <a:pPr algn="r">
              <a:lnSpc>
                <a:spcPct val="170000"/>
              </a:lnSpc>
            </a:pPr>
            <a:r>
              <a:rPr lang="fa-IR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لیسانس روان شناسی یالینی از دانشگاه اصفهان</a:t>
            </a:r>
          </a:p>
          <a:p>
            <a:pPr algn="r">
              <a:lnSpc>
                <a:spcPct val="170000"/>
              </a:lnSpc>
            </a:pPr>
            <a:r>
              <a:rPr lang="fa-IR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فوق لیسانس روان شناسی تربیتی از دانشگاه شیراز</a:t>
            </a:r>
          </a:p>
          <a:p>
            <a:pPr algn="r">
              <a:lnSpc>
                <a:spcPct val="170000"/>
              </a:lnSpc>
            </a:pPr>
            <a:r>
              <a:rPr lang="fa-IR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دکترای روان شناسی آموزش و پرورش از دانشگاه مالایا</a:t>
            </a:r>
          </a:p>
          <a:p>
            <a:pPr algn="r">
              <a:lnSpc>
                <a:spcPct val="170000"/>
              </a:lnSpc>
            </a:pPr>
            <a:r>
              <a:rPr lang="fa-IR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دکترای مشاوره خانواده از دانشگاه هرمزگان</a:t>
            </a:r>
            <a:endParaRPr lang="fa-IR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4" y="3207229"/>
            <a:ext cx="2959616" cy="322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6600" b="1" dirty="0" smtClean="0">
                <a:cs typeface="B Zar" panose="00000400000000000000" pitchFamily="2" charset="-78"/>
              </a:rPr>
              <a:t>معرفی</a:t>
            </a:r>
            <a:endParaRPr lang="en-US" sz="6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93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74024" cy="8501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فهرست مطالب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fa-IR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مقدمه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lvl="0" indent="0"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fa-IR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تعاریف اخلاق حرفه ای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lvl="0" indent="0"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fa-IR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تاریخچه اخلاق حرفه ای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lvl="0" indent="0"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fa-IR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اخلاق حرفه‌ای در دانشگاه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lvl="0" indent="0"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fa-IR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اعضای هیأت علمی و اخلاق حرفه ای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lvl="0" indent="0"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fa-IR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ابعاد اخلاق حرفه‌ای در دانشگاه 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lvl="0" indent="0"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fa-IR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مسئولیت علمی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lvl="0" indent="0"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fa-IR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مسئولیت آموزشی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65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90048" cy="9221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2800" b="1" dirty="0">
                <a:solidFill>
                  <a:srgbClr val="FF0000"/>
                </a:solidFill>
                <a:cs typeface="B Zar" panose="00000400000000000000" pitchFamily="2" charset="-78"/>
              </a:rPr>
              <a:t>فهرست مطالب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مسئولیت پژوهشی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باور به خود کارایی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حس تعلق به اجتماع علمی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اصول ممارست علمی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ویژگی اخلاقی عالمان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عوامل موثر بر اخلاق حرفه‌ای اساتید دانشگاه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استراتژی‌های درونی کردن اخلاق حرفه‌ای دانشگاهی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endParaRPr lang="fa-IR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223224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60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 rtl="0">
              <a:spcBef>
                <a:spcPts val="0"/>
              </a:spcBef>
            </a:pPr>
            <a:r>
              <a:rPr lang="fa-IR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مقدمه</a:t>
            </a:r>
            <a:r>
              <a:rPr lang="fa-IR" sz="3200" b="1" dirty="0">
                <a:solidFill>
                  <a:srgbClr val="FF0000"/>
                </a:solidFill>
                <a:latin typeface="Perpetua"/>
                <a:cs typeface="B Zar" panose="00000400000000000000" pitchFamily="2" charset="-78"/>
              </a:rPr>
              <a:t/>
            </a:r>
            <a:br>
              <a:rPr lang="fa-IR" sz="3200" b="1" dirty="0">
                <a:solidFill>
                  <a:srgbClr val="FF0000"/>
                </a:solidFill>
                <a:latin typeface="Perpetua"/>
                <a:cs typeface="B Zar" panose="00000400000000000000" pitchFamily="2" charset="-78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7690048" cy="44630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just">
              <a:lnSpc>
                <a:spcPct val="200000"/>
              </a:lnSpc>
              <a:spcBef>
                <a:spcPts val="0"/>
              </a:spcBef>
              <a:buClrTx/>
              <a:buSzTx/>
              <a:buNone/>
            </a:pP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اخلاق حرفه‌ای در دانشگاه، دربرگيرنده مجموعه اي از احکام ارزشي، تکاليف رفتار، سلوک و دستورهايي براي اجراي آنها در محیط دانشگاه است (فراستخواه، 1385). 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>
              <a:lnSpc>
                <a:spcPct val="20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952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مقدمه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62056" cy="4391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رابرت </a:t>
            </a:r>
            <a:r>
              <a:rPr lang="fa-IR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مرتون 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جامعه شناس </a:t>
            </a:r>
            <a:r>
              <a:rPr lang="fa-IR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آمریکایی 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با طرح </a:t>
            </a:r>
            <a:r>
              <a:rPr lang="fa-IR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دو مفهوم 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1-عرف </a:t>
            </a:r>
            <a:r>
              <a:rPr lang="fa-I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علمی)  </a:t>
            </a:r>
            <a:endParaRPr lang="fa-IR" sz="32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2- الزامات نهادی</a:t>
            </a:r>
            <a:endParaRPr lang="fa-IR" sz="3200" b="1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 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برای اولین بار در سال 1942 درصدد برآمد تا تصویر مشخصی از رفتار اخلاقی دانشگاهیان در دانشگاه نشان دهد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206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18040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just">
              <a:lnSpc>
                <a:spcPct val="200000"/>
              </a:lnSpc>
              <a:spcBef>
                <a:spcPts val="0"/>
              </a:spcBef>
              <a:buClrTx/>
              <a:buSzTx/>
              <a:buNone/>
            </a:pPr>
            <a:r>
              <a:rPr lang="fa-I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به زعم وی نهاد علم واجد مجموعه مشخصی ازهنجارها و ارزش هاست که بنا به هدف اصلی علم </a:t>
            </a:r>
            <a:r>
              <a:rPr lang="fa-IR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یعنی </a:t>
            </a:r>
            <a:r>
              <a:rPr lang="fa-I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توسعه دانش، تائید گردیده، مشروعیت یافته و از طریق نظام پاداش و مجازات، تقویت یا تضعیف می‌شود. 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lvl="0" indent="0" algn="just">
              <a:lnSpc>
                <a:spcPct val="200000"/>
              </a:lnSpc>
              <a:spcBef>
                <a:spcPts val="0"/>
              </a:spcBef>
              <a:buClrTx/>
              <a:buSzTx/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.</a:t>
            </a:r>
            <a:endParaRPr lang="fa-IR" sz="2800" b="1" dirty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103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90048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>
                <a:solidFill>
                  <a:srgbClr val="C00000"/>
                </a:solidFill>
                <a:latin typeface="Perpetua"/>
                <a:cs typeface="B Zar" panose="00000400000000000000" pitchFamily="2" charset="-78"/>
              </a:rPr>
              <a:t>مقدمه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200000"/>
              </a:lnSpc>
            </a:pP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چنین هنجارها و ارزش هایی از طریق اجتماعی شدن </a:t>
            </a:r>
            <a:r>
              <a:rPr lang="fa-I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(جامعه پذیری) 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توسط گروه های آموزشی منتقل و مجموعاً ابعاد </a:t>
            </a:r>
            <a:r>
              <a:rPr lang="fa-I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اخلاق حرفه‌ای 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را شکل می‌دهند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89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>
                <a:solidFill>
                  <a:srgbClr val="C00000"/>
                </a:solidFill>
                <a:latin typeface="Perpetua"/>
                <a:cs typeface="B Zar" panose="00000400000000000000" pitchFamily="2" charset="-78"/>
              </a:rPr>
              <a:t>مقدمه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690048" cy="4391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به نظر مرتون اخلاقیات علم کل یا ترکیب موزونی از ارزش ها و هنجارهای احساسی و عاطفی است که </a:t>
            </a:r>
            <a:r>
              <a:rPr lang="fa-IR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تعهد والتزامی 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برای دانشمند ایجاد می‌کند. 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4334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3165</TotalTime>
  <Words>470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اخلاق حرفه ای برای مدرسان  و اساتید دانشگاه</vt:lpstr>
      <vt:lpstr>معرفی</vt:lpstr>
      <vt:lpstr>فهرست مطالب</vt:lpstr>
      <vt:lpstr>فهرست مطالب</vt:lpstr>
      <vt:lpstr>مقدمه </vt:lpstr>
      <vt:lpstr>مقدمه</vt:lpstr>
      <vt:lpstr>مقدمه</vt:lpstr>
      <vt:lpstr>مقدمه</vt:lpstr>
      <vt:lpstr>مقدمه</vt:lpstr>
      <vt:lpstr>مقدمه</vt:lpstr>
      <vt:lpstr>تعاریف اخلاق حرفه ای </vt:lpstr>
      <vt:lpstr>تعاریف اخلاق حرفه ای</vt:lpstr>
      <vt:lpstr> تعاریف اخلاق حرفه ای</vt:lpstr>
      <vt:lpstr>جهت دانلود کامل این فایل و فایل ها ی مشابه مراجعه شود به</vt:lpstr>
      <vt:lpstr>با سپاس از همراهی دلگرم کننده تان </vt:lpstr>
      <vt:lpstr>PowerPoint Presentation</vt:lpstr>
      <vt:lpstr>PowerPoint Presentation</vt:lpstr>
      <vt:lpstr>پایان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09018868042</cp:lastModifiedBy>
  <cp:revision>371</cp:revision>
  <dcterms:created xsi:type="dcterms:W3CDTF">2012-08-20T09:43:39Z</dcterms:created>
  <dcterms:modified xsi:type="dcterms:W3CDTF">2022-07-08T07:49:33Z</dcterms:modified>
</cp:coreProperties>
</file>