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90" r:id="rId3"/>
    <p:sldId id="264" r:id="rId4"/>
    <p:sldId id="268" r:id="rId5"/>
    <p:sldId id="271" r:id="rId6"/>
    <p:sldId id="272" r:id="rId7"/>
    <p:sldId id="276" r:id="rId8"/>
    <p:sldId id="277" r:id="rId9"/>
    <p:sldId id="279" r:id="rId10"/>
    <p:sldId id="280" r:id="rId11"/>
    <p:sldId id="283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82E189-5619-479A-9E91-F3EE15006D15}" type="datetimeFigureOut">
              <a:rPr lang="fa-IR" smtClean="0"/>
              <a:t>06/17/1441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E65584-4DFC-42A5-A145-F029641EC5D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890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F5DCE1E3-7BAF-40C6-8C98-DC0FDC7AD017}" type="slidenum">
              <a:rPr lang="ar-SA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7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518B554-BBEE-4390-9CCB-83C755E7384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7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625" y="342900"/>
            <a:ext cx="11465169" cy="550926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54679" y="4746171"/>
            <a:ext cx="5563774" cy="8553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 fontAlgn="base"/>
            <a:r>
              <a:rPr lang="fa-IR" sz="28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موضوع :</a:t>
            </a:r>
            <a:r>
              <a:rPr lang="en-US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مدرسه عمومی راکفورد</a:t>
            </a:r>
            <a:endParaRPr lang="fa-IR" sz="2800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lvl="1" algn="ctr" rtl="1" fontAlgn="base"/>
            <a:r>
              <a:rPr lang="en-US" sz="2800" b="1" dirty="0" smtClean="0">
                <a:solidFill>
                  <a:schemeClr val="bg1"/>
                </a:solidFill>
              </a:rPr>
              <a:t>Rockford </a:t>
            </a:r>
            <a:r>
              <a:rPr lang="en-US" sz="2800" b="1" dirty="0">
                <a:solidFill>
                  <a:schemeClr val="bg1"/>
                </a:solidFill>
              </a:rPr>
              <a:t>Public School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75717" y="6129020"/>
            <a:ext cx="5445759" cy="5461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استاد: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234" y="6115441"/>
            <a:ext cx="5472332" cy="5461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دانشجو: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593" y="893317"/>
            <a:ext cx="3165231" cy="3324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11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16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098" name="Picture 2" descr="C:\Users\iliya\Desktop\مدرسه عمومی راکفورد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92" y="3240314"/>
            <a:ext cx="363321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08220" y="658166"/>
            <a:ext cx="2361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66"/>
                </a:solidFill>
                <a:latin typeface="Arial" pitchFamily="34" charset="0"/>
                <a:cs typeface="B Homa" pitchFamily="2" charset="-78"/>
              </a:rPr>
              <a:t>تحلیل فرم و بازشوها</a:t>
            </a:r>
            <a:endParaRPr lang="en-US" sz="2400" b="1" dirty="0">
              <a:solidFill>
                <a:srgbClr val="FF0066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4099" name="Picture 3" descr="C:\Users\iliya\Desktop\مدرسه عمومی راکفورد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0" y="1515872"/>
            <a:ext cx="6585830" cy="418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3675" y="935165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ریتم در فرم بنا</a:t>
            </a:r>
            <a:endParaRPr lang="fa-IR" dirty="0"/>
          </a:p>
        </p:txBody>
      </p:sp>
      <p:cxnSp>
        <p:nvCxnSpPr>
          <p:cNvPr id="6" name="Curved Connector 5"/>
          <p:cNvCxnSpPr/>
          <p:nvPr/>
        </p:nvCxnSpPr>
        <p:spPr>
          <a:xfrm rot="16200000" flipV="1">
            <a:off x="8548144" y="3701913"/>
            <a:ext cx="3149600" cy="53548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6200000" flipV="1">
            <a:off x="7206343" y="3766457"/>
            <a:ext cx="3149601" cy="406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40937" y="1748525"/>
            <a:ext cx="3334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بازشوهای  نامنظم</a:t>
            </a:r>
          </a:p>
          <a:p>
            <a:pPr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(اشکال هندسی دایره، مثلث و مستطیل)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19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2" descr="C:\Users\iliya\Desktop\مدرسه عمومی راکفورد\feature_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99" y="2772229"/>
            <a:ext cx="5519057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iliya\Desktop\مدرسه عمومی راکفورد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97" y="526143"/>
            <a:ext cx="516343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98317" y="497676"/>
            <a:ext cx="3171219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a-IR" sz="2800" b="1" dirty="0" smtClean="0">
                <a:solidFill>
                  <a:srgbClr val="FF0066"/>
                </a:solidFill>
                <a:latin typeface="Arial" pitchFamily="34" charset="0"/>
                <a:cs typeface="B Homa" pitchFamily="2" charset="-78"/>
              </a:rPr>
              <a:t>مصالح و بافت</a:t>
            </a:r>
            <a:endParaRPr lang="en-US" sz="2800" b="1" dirty="0">
              <a:solidFill>
                <a:srgbClr val="FF0066"/>
              </a:solidFill>
              <a:latin typeface="Arial" pitchFamily="34" charset="0"/>
              <a:cs typeface="B Homa" pitchFamily="2" charset="-78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3311084" y="1335314"/>
            <a:ext cx="3481601" cy="1584584"/>
          </a:xfrm>
          <a:prstGeom prst="line">
            <a:avLst/>
          </a:prstGeom>
          <a:noFill/>
          <a:ln w="92075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292792" y="3228895"/>
            <a:ext cx="494459" cy="1618875"/>
          </a:xfrm>
          <a:prstGeom prst="line">
            <a:avLst/>
          </a:prstGeom>
          <a:noFill/>
          <a:ln w="92075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6925968" y="1451428"/>
            <a:ext cx="133282" cy="1847899"/>
          </a:xfrm>
          <a:prstGeom prst="line">
            <a:avLst/>
          </a:prstGeom>
          <a:noFill/>
          <a:ln w="92075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9318172" y="1886857"/>
            <a:ext cx="1059542" cy="1534230"/>
          </a:xfrm>
          <a:prstGeom prst="line">
            <a:avLst/>
          </a:prstGeom>
          <a:noFill/>
          <a:ln w="92075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5210629" y="5918933"/>
            <a:ext cx="3997286" cy="175396"/>
          </a:xfrm>
          <a:prstGeom prst="line">
            <a:avLst/>
          </a:prstGeom>
          <a:noFill/>
          <a:ln w="92075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3292792" y="4855419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شیشه(نرم)</a:t>
            </a:r>
            <a:endParaRPr lang="fa-IR" dirty="0"/>
          </a:p>
        </p:txBody>
      </p:sp>
      <p:sp>
        <p:nvSpPr>
          <p:cNvPr id="13" name="Rectangle 12"/>
          <p:cNvSpPr/>
          <p:nvPr/>
        </p:nvSpPr>
        <p:spPr>
          <a:xfrm>
            <a:off x="6792685" y="977353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بتن(سخت)</a:t>
            </a:r>
            <a:endParaRPr lang="fa-IR" dirty="0"/>
          </a:p>
        </p:txBody>
      </p:sp>
      <p:sp>
        <p:nvSpPr>
          <p:cNvPr id="14" name="Rectangle 13"/>
          <p:cNvSpPr/>
          <p:nvPr/>
        </p:nvSpPr>
        <p:spPr>
          <a:xfrm>
            <a:off x="8775213" y="1365313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آهن(سخت)</a:t>
            </a:r>
            <a:endParaRPr lang="fa-IR" dirty="0"/>
          </a:p>
        </p:txBody>
      </p:sp>
      <p:sp>
        <p:nvSpPr>
          <p:cNvPr id="15" name="Rectangle 14"/>
          <p:cNvSpPr/>
          <p:nvPr/>
        </p:nvSpPr>
        <p:spPr>
          <a:xfrm>
            <a:off x="3738751" y="5734267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سرامیک(سخت)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996874" y="2558955"/>
            <a:ext cx="5445457" cy="16786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پایان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50839" y="4760686"/>
            <a:ext cx="8137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>
                <a:solidFill>
                  <a:srgbClr val="FFFF00"/>
                </a:solidFill>
              </a:rPr>
              <a:t>کانال تلگرامی 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fa-IR" dirty="0" smtClean="0">
                <a:solidFill>
                  <a:srgbClr val="FFFF00"/>
                </a:solidFill>
              </a:rPr>
              <a:t>بانک پاورپوینت </a:t>
            </a:r>
            <a:r>
              <a:rPr lang="fa-IR" dirty="0">
                <a:solidFill>
                  <a:srgbClr val="FFFF00"/>
                </a:solidFill>
              </a:rPr>
              <a:t>های مهندسی رشته عمران و معماری                                                                       </a:t>
            </a:r>
            <a:r>
              <a:rPr lang="en-US" dirty="0">
                <a:solidFill>
                  <a:srgbClr val="FFFF00"/>
                </a:solidFill>
              </a:rPr>
              <a:t>@</a:t>
            </a:r>
            <a:r>
              <a:rPr lang="en-US" dirty="0" err="1">
                <a:solidFill>
                  <a:srgbClr val="FFFF00"/>
                </a:solidFill>
              </a:rPr>
              <a:t>Bankpptmohandesi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28"/>
            <a:ext cx="12192000" cy="6858000"/>
          </a:xfrm>
          <a:prstGeom prst="rect">
            <a:avLst/>
          </a:prstGeom>
          <a:solidFill>
            <a:srgbClr val="3366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2606" name="AutoShape 14"/>
          <p:cNvSpPr>
            <a:spLocks noChangeArrowheads="1"/>
          </p:cNvSpPr>
          <p:nvPr/>
        </p:nvSpPr>
        <p:spPr bwMode="auto">
          <a:xfrm>
            <a:off x="609600" y="417289"/>
            <a:ext cx="5283200" cy="46751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معرفی بنا</a:t>
            </a:r>
            <a:endParaRPr lang="fa-IR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21" name="WordArt 3" descr="Paper bag"/>
          <p:cNvSpPr>
            <a:spLocks noChangeArrowheads="1" noChangeShapeType="1" noTextEdit="1"/>
          </p:cNvSpPr>
          <p:nvPr/>
        </p:nvSpPr>
        <p:spPr bwMode="auto">
          <a:xfrm rot="21340926">
            <a:off x="5944535" y="661109"/>
            <a:ext cx="4826000" cy="5181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2Left"/>
              <a:lightRig rig="threePt" dir="t"/>
            </a:scene3d>
          </a:bodyPr>
          <a:lstStyle/>
          <a:p>
            <a:pPr algn="ctr" rtl="1" eaLnBrk="1" hangingPunct="1">
              <a:defRPr/>
            </a:pPr>
            <a:r>
              <a:rPr lang="fa-I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فهرست </a:t>
            </a:r>
          </a:p>
          <a:p>
            <a:pPr algn="ctr" rtl="1" eaLnBrk="1" hangingPunct="1">
              <a:defRPr/>
            </a:pPr>
            <a:r>
              <a:rPr lang="fa-I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609600" y="964637"/>
            <a:ext cx="5283200" cy="46751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موقعیت و منظر کلی ساختمان</a:t>
            </a:r>
            <a:endParaRPr lang="fa-IR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645888" y="1523429"/>
            <a:ext cx="5283200" cy="46751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تحلیل پلان</a:t>
            </a:r>
            <a:endParaRPr lang="fa-IR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82174" y="2074983"/>
            <a:ext cx="5283200" cy="46751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فضاهای ساختمان</a:t>
            </a:r>
            <a:endParaRPr lang="fa-IR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703944" y="2632079"/>
            <a:ext cx="5283200" cy="46751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مسیر حرکتی</a:t>
            </a:r>
            <a:endParaRPr lang="fa-IR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703944" y="3178072"/>
            <a:ext cx="5283200" cy="46751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دیاگرام ارتباط فضاها(دسترسیها)</a:t>
            </a:r>
            <a:endParaRPr lang="fa-IR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89430" y="3758585"/>
            <a:ext cx="5283200" cy="46751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تحلیل نما و خط آسمان</a:t>
            </a:r>
            <a:endParaRPr lang="fa-IR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645888" y="4313187"/>
            <a:ext cx="5283200" cy="46751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تحلیل فرم و بازشوها</a:t>
            </a:r>
            <a:endParaRPr lang="fa-IR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632775" y="4881294"/>
            <a:ext cx="5283200" cy="46751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نورگیر ساختمان</a:t>
            </a:r>
            <a:endParaRPr lang="fa-IR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609600" y="5420422"/>
            <a:ext cx="5283200" cy="46751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مصالح و بافت و رنگ</a:t>
            </a:r>
            <a:endParaRPr lang="fa-IR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616860" y="5979214"/>
            <a:ext cx="5283200" cy="46751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روند شکل گیری حجم</a:t>
            </a:r>
            <a:endParaRPr lang="fa-IR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01891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74002" y="606407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" name="Bevel 1"/>
          <p:cNvSpPr/>
          <p:nvPr/>
        </p:nvSpPr>
        <p:spPr>
          <a:xfrm>
            <a:off x="7866743" y="1175657"/>
            <a:ext cx="4064000" cy="8101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نام بنا:  </a:t>
            </a:r>
            <a:r>
              <a:rPr lang="fa-IR" b="1" dirty="0" smtClean="0">
                <a:cs typeface="B Nazanin" pitchFamily="2" charset="-78"/>
              </a:rPr>
              <a:t>مدرسه عمومی راکفورد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8157029" y="200151"/>
            <a:ext cx="3773714" cy="772305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معرفی بنا</a:t>
            </a: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Bevel 5"/>
          <p:cNvSpPr/>
          <p:nvPr/>
        </p:nvSpPr>
        <p:spPr>
          <a:xfrm>
            <a:off x="5558971" y="2142890"/>
            <a:ext cx="4985658" cy="8101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 نام معمار</a:t>
            </a:r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: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دارن پون، </a:t>
            </a: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اریک ویسکوفسکی</a:t>
            </a:r>
          </a:p>
        </p:txBody>
      </p:sp>
      <p:sp>
        <p:nvSpPr>
          <p:cNvPr id="7" name="Bevel 6"/>
          <p:cNvSpPr/>
          <p:nvPr/>
        </p:nvSpPr>
        <p:spPr>
          <a:xfrm>
            <a:off x="3839028" y="3175002"/>
            <a:ext cx="4985658" cy="8101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مکان ساخت:  </a:t>
            </a:r>
            <a:r>
              <a:rPr lang="fa-IR" b="1" dirty="0" smtClean="0">
                <a:cs typeface="B Nazanin" pitchFamily="2" charset="-78"/>
              </a:rPr>
              <a:t>ایالت متحده آمریکا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901371" y="4143541"/>
            <a:ext cx="4985658" cy="8101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زمان ساخت:  </a:t>
            </a:r>
            <a:r>
              <a:rPr lang="fa-IR" b="1" dirty="0" smtClean="0">
                <a:cs typeface="B Nazanin" pitchFamily="2" charset="-78"/>
              </a:rPr>
              <a:t>سال 2018 میلادی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9" name="Bevel 8"/>
          <p:cNvSpPr/>
          <p:nvPr/>
        </p:nvSpPr>
        <p:spPr>
          <a:xfrm>
            <a:off x="984738" y="5108744"/>
            <a:ext cx="4985658" cy="8101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مساحت بنا: </a:t>
            </a:r>
            <a:r>
              <a:rPr lang="fa-IR" b="1" dirty="0" smtClean="0">
                <a:cs typeface="B Nazanin" pitchFamily="2" charset="-78"/>
              </a:rPr>
              <a:t> 8000مترمربع</a:t>
            </a: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5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96" y="33403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4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075" name="Picture 3" descr="C:\Users\iliya\Desktop\مدرسه عمومی راکفورد\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0" y="711201"/>
            <a:ext cx="7601830" cy="52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edefined Process 5"/>
          <p:cNvSpPr/>
          <p:nvPr/>
        </p:nvSpPr>
        <p:spPr>
          <a:xfrm>
            <a:off x="8331201" y="521208"/>
            <a:ext cx="3414484" cy="612648"/>
          </a:xfrm>
          <a:prstGeom prst="flowChartPredefinedProces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rtl="1"/>
            <a:r>
              <a:rPr lang="fa-IR" sz="2400" b="1" dirty="0" smtClean="0">
                <a:solidFill>
                  <a:srgbClr val="FFFF00"/>
                </a:solidFill>
                <a:cs typeface="B Nazanin Outline" pitchFamily="2" charset="-78"/>
              </a:rPr>
              <a:t>تحلیل پلان</a:t>
            </a:r>
            <a:endParaRPr lang="en-US" sz="2400" b="1" dirty="0">
              <a:solidFill>
                <a:srgbClr val="FFFF00"/>
              </a:solidFill>
              <a:cs typeface="B Nazanin Outline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2" name="Oval 1"/>
          <p:cNvSpPr/>
          <p:nvPr/>
        </p:nvSpPr>
        <p:spPr>
          <a:xfrm>
            <a:off x="11288485" y="1469571"/>
            <a:ext cx="457200" cy="3156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8302964" y="1306991"/>
            <a:ext cx="2974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فضای درس </a:t>
            </a:r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های اول و دوم ، سوم و چهارم و پنجم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2946401" y="2253344"/>
            <a:ext cx="1059542" cy="2100942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11292113" y="1937657"/>
            <a:ext cx="457200" cy="31568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10115697" y="1937657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سالن ورزشی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4180112" y="2177141"/>
            <a:ext cx="1117601" cy="217714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Oval 15"/>
          <p:cNvSpPr/>
          <p:nvPr/>
        </p:nvSpPr>
        <p:spPr>
          <a:xfrm>
            <a:off x="11310255" y="2405743"/>
            <a:ext cx="457200" cy="3156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10301336" y="237892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رستوران</a:t>
            </a:r>
            <a:endParaRPr lang="fa-IR" dirty="0"/>
          </a:p>
        </p:txBody>
      </p:sp>
      <p:sp>
        <p:nvSpPr>
          <p:cNvPr id="14" name="Rectangle 13"/>
          <p:cNvSpPr/>
          <p:nvPr/>
        </p:nvSpPr>
        <p:spPr>
          <a:xfrm>
            <a:off x="2068287" y="4622796"/>
            <a:ext cx="415382" cy="230415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ectangle 18"/>
          <p:cNvSpPr/>
          <p:nvPr/>
        </p:nvSpPr>
        <p:spPr>
          <a:xfrm>
            <a:off x="2068287" y="1730171"/>
            <a:ext cx="529770" cy="230414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>
            <a:off x="6106884" y="4622795"/>
            <a:ext cx="337459" cy="529775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ectangle 20"/>
          <p:cNvSpPr/>
          <p:nvPr/>
        </p:nvSpPr>
        <p:spPr>
          <a:xfrm rot="17783942">
            <a:off x="7022803" y="3499229"/>
            <a:ext cx="330326" cy="402681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ectangle 21"/>
          <p:cNvSpPr/>
          <p:nvPr/>
        </p:nvSpPr>
        <p:spPr>
          <a:xfrm rot="17783942">
            <a:off x="7482956" y="2180213"/>
            <a:ext cx="330326" cy="402681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6103253" y="2180110"/>
            <a:ext cx="337459" cy="529775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ectangle 24"/>
          <p:cNvSpPr/>
          <p:nvPr/>
        </p:nvSpPr>
        <p:spPr>
          <a:xfrm>
            <a:off x="4180112" y="1434435"/>
            <a:ext cx="337459" cy="529775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ectangle 25"/>
          <p:cNvSpPr/>
          <p:nvPr/>
        </p:nvSpPr>
        <p:spPr>
          <a:xfrm>
            <a:off x="2107248" y="3897085"/>
            <a:ext cx="376421" cy="529775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Rectangle 26"/>
          <p:cNvSpPr/>
          <p:nvPr/>
        </p:nvSpPr>
        <p:spPr>
          <a:xfrm>
            <a:off x="6444343" y="2180109"/>
            <a:ext cx="337459" cy="383477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Oval 28"/>
          <p:cNvSpPr/>
          <p:nvPr/>
        </p:nvSpPr>
        <p:spPr>
          <a:xfrm>
            <a:off x="11292113" y="2861104"/>
            <a:ext cx="457200" cy="315686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Rectangle 29"/>
          <p:cNvSpPr/>
          <p:nvPr/>
        </p:nvSpPr>
        <p:spPr>
          <a:xfrm>
            <a:off x="9292379" y="2834281"/>
            <a:ext cx="19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سرویس های بهداشتی</a:t>
            </a:r>
            <a:endParaRPr lang="fa-IR" dirty="0"/>
          </a:p>
        </p:txBody>
      </p:sp>
      <p:sp>
        <p:nvSpPr>
          <p:cNvPr id="34" name="Rectangle 33"/>
          <p:cNvSpPr/>
          <p:nvPr/>
        </p:nvSpPr>
        <p:spPr>
          <a:xfrm>
            <a:off x="6479939" y="4666337"/>
            <a:ext cx="503096" cy="1095834"/>
          </a:xfrm>
          <a:prstGeom prst="rect">
            <a:avLst/>
          </a:prstGeom>
          <a:solidFill>
            <a:srgbClr val="A50021">
              <a:alpha val="67843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Rectangle 34"/>
          <p:cNvSpPr/>
          <p:nvPr/>
        </p:nvSpPr>
        <p:spPr>
          <a:xfrm>
            <a:off x="6087596" y="5152569"/>
            <a:ext cx="514198" cy="609601"/>
          </a:xfrm>
          <a:prstGeom prst="rect">
            <a:avLst/>
          </a:prstGeom>
          <a:solidFill>
            <a:srgbClr val="A50021">
              <a:alpha val="67843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Rectangle 35"/>
          <p:cNvSpPr/>
          <p:nvPr/>
        </p:nvSpPr>
        <p:spPr>
          <a:xfrm>
            <a:off x="2483669" y="3552371"/>
            <a:ext cx="462732" cy="801913"/>
          </a:xfrm>
          <a:prstGeom prst="rect">
            <a:avLst/>
          </a:prstGeom>
          <a:solidFill>
            <a:srgbClr val="A50021">
              <a:alpha val="67843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Flowchart: Manual Input 31"/>
          <p:cNvSpPr/>
          <p:nvPr/>
        </p:nvSpPr>
        <p:spPr>
          <a:xfrm rot="16200000" flipV="1">
            <a:off x="6888271" y="1384182"/>
            <a:ext cx="749300" cy="357650"/>
          </a:xfrm>
          <a:prstGeom prst="flowChartManualInput">
            <a:avLst/>
          </a:prstGeom>
          <a:solidFill>
            <a:srgbClr val="A50021">
              <a:alpha val="67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Flowchart: Manual Input 39"/>
          <p:cNvSpPr/>
          <p:nvPr/>
        </p:nvSpPr>
        <p:spPr>
          <a:xfrm rot="16200000" flipV="1">
            <a:off x="6743799" y="2304086"/>
            <a:ext cx="589645" cy="298688"/>
          </a:xfrm>
          <a:prstGeom prst="flowChartManualInput">
            <a:avLst/>
          </a:prstGeom>
          <a:solidFill>
            <a:srgbClr val="A50021">
              <a:alpha val="67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Oval 40"/>
          <p:cNvSpPr/>
          <p:nvPr/>
        </p:nvSpPr>
        <p:spPr>
          <a:xfrm>
            <a:off x="11310255" y="3360056"/>
            <a:ext cx="457200" cy="315686"/>
          </a:xfrm>
          <a:prstGeom prst="ellipse">
            <a:avLst/>
          </a:prstGeom>
          <a:solidFill>
            <a:srgbClr val="A50021">
              <a:alpha val="59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Rectangle 32"/>
          <p:cNvSpPr/>
          <p:nvPr/>
        </p:nvSpPr>
        <p:spPr>
          <a:xfrm>
            <a:off x="9121526" y="3315067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فضاهای هنری و کتابخانه</a:t>
            </a:r>
            <a:endParaRPr lang="fa-IR" dirty="0"/>
          </a:p>
        </p:txBody>
      </p:sp>
      <p:sp>
        <p:nvSpPr>
          <p:cNvPr id="38" name="Flowchart: Process 37"/>
          <p:cNvSpPr/>
          <p:nvPr/>
        </p:nvSpPr>
        <p:spPr>
          <a:xfrm>
            <a:off x="2107248" y="2180108"/>
            <a:ext cx="839153" cy="757669"/>
          </a:xfrm>
          <a:prstGeom prst="flowChartProcess">
            <a:avLst/>
          </a:prstGeom>
          <a:solidFill>
            <a:srgbClr val="FFFF00">
              <a:alpha val="5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4" name="Rectangle 43"/>
          <p:cNvSpPr/>
          <p:nvPr/>
        </p:nvSpPr>
        <p:spPr>
          <a:xfrm>
            <a:off x="2068287" y="3552372"/>
            <a:ext cx="462732" cy="344714"/>
          </a:xfrm>
          <a:prstGeom prst="rect">
            <a:avLst/>
          </a:prstGeom>
          <a:solidFill>
            <a:srgbClr val="A50021">
              <a:alpha val="67843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5" name="Oval 44"/>
          <p:cNvSpPr/>
          <p:nvPr/>
        </p:nvSpPr>
        <p:spPr>
          <a:xfrm>
            <a:off x="11313882" y="3795484"/>
            <a:ext cx="457200" cy="315686"/>
          </a:xfrm>
          <a:prstGeom prst="ellipse">
            <a:avLst/>
          </a:prstGeom>
          <a:solidFill>
            <a:srgbClr val="FFFF00">
              <a:alpha val="5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6" name="Rectangle 45"/>
          <p:cNvSpPr/>
          <p:nvPr/>
        </p:nvSpPr>
        <p:spPr>
          <a:xfrm>
            <a:off x="9939993" y="3783355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سالن موسیقی</a:t>
            </a:r>
            <a:endParaRPr lang="fa-IR" dirty="0"/>
          </a:p>
        </p:txBody>
      </p:sp>
      <p:sp>
        <p:nvSpPr>
          <p:cNvPr id="47" name="Oval 46"/>
          <p:cNvSpPr/>
          <p:nvPr/>
        </p:nvSpPr>
        <p:spPr>
          <a:xfrm>
            <a:off x="11356547" y="4307110"/>
            <a:ext cx="457200" cy="315686"/>
          </a:xfrm>
          <a:prstGeom prst="ellipse">
            <a:avLst/>
          </a:prstGeom>
          <a:solidFill>
            <a:srgbClr val="7030A0">
              <a:alpha val="59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8" name="Rectangle 47"/>
          <p:cNvSpPr/>
          <p:nvPr/>
        </p:nvSpPr>
        <p:spPr>
          <a:xfrm>
            <a:off x="10307926" y="4280287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کافه تریا</a:t>
            </a:r>
            <a:endParaRPr lang="fa-IR" dirty="0"/>
          </a:p>
        </p:txBody>
      </p:sp>
      <p:sp>
        <p:nvSpPr>
          <p:cNvPr id="49" name="Rectangle 48"/>
          <p:cNvSpPr/>
          <p:nvPr/>
        </p:nvSpPr>
        <p:spPr>
          <a:xfrm rot="7018492">
            <a:off x="5597345" y="2499825"/>
            <a:ext cx="810529" cy="1764076"/>
          </a:xfrm>
          <a:prstGeom prst="rect">
            <a:avLst/>
          </a:prstGeom>
          <a:solidFill>
            <a:srgbClr val="A50021">
              <a:alpha val="67843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1" name="Rectangle 50"/>
          <p:cNvSpPr/>
          <p:nvPr/>
        </p:nvSpPr>
        <p:spPr>
          <a:xfrm>
            <a:off x="5297711" y="2177141"/>
            <a:ext cx="843853" cy="760635"/>
          </a:xfrm>
          <a:prstGeom prst="rect">
            <a:avLst/>
          </a:prstGeom>
          <a:solidFill>
            <a:srgbClr val="A50021">
              <a:alpha val="67843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Flowchart: Process 41"/>
          <p:cNvSpPr/>
          <p:nvPr/>
        </p:nvSpPr>
        <p:spPr>
          <a:xfrm rot="1976831">
            <a:off x="6254315" y="2616128"/>
            <a:ext cx="762705" cy="64016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3" name="Oval 52"/>
          <p:cNvSpPr/>
          <p:nvPr/>
        </p:nvSpPr>
        <p:spPr>
          <a:xfrm>
            <a:off x="11356547" y="4832472"/>
            <a:ext cx="457200" cy="31568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4" name="Rectangle 53"/>
          <p:cNvSpPr/>
          <p:nvPr/>
        </p:nvSpPr>
        <p:spPr>
          <a:xfrm>
            <a:off x="9603039" y="4778826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تاسیسات ساختمان</a:t>
            </a:r>
            <a:endParaRPr lang="fa-IR" dirty="0"/>
          </a:p>
        </p:txBody>
      </p:sp>
      <p:sp>
        <p:nvSpPr>
          <p:cNvPr id="55" name="Rectangle 54"/>
          <p:cNvSpPr/>
          <p:nvPr/>
        </p:nvSpPr>
        <p:spPr>
          <a:xfrm>
            <a:off x="4898573" y="827532"/>
            <a:ext cx="134131" cy="606903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7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8" name="Picture 3" descr="C:\Users\iliya\Desktop\مدرسه عمومی راکفورد\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650870"/>
            <a:ext cx="10133205" cy="58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873827" y="4965349"/>
            <a:ext cx="2569029" cy="1058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>
            <a:off x="1054797" y="1924606"/>
            <a:ext cx="1935146" cy="3081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ectangle 20"/>
          <p:cNvSpPr/>
          <p:nvPr/>
        </p:nvSpPr>
        <p:spPr>
          <a:xfrm>
            <a:off x="1473200" y="4965348"/>
            <a:ext cx="1400626" cy="104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ectangle 21"/>
          <p:cNvSpPr/>
          <p:nvPr/>
        </p:nvSpPr>
        <p:spPr>
          <a:xfrm>
            <a:off x="1415143" y="866527"/>
            <a:ext cx="1226457" cy="1058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ectangle 22"/>
          <p:cNvSpPr/>
          <p:nvPr/>
        </p:nvSpPr>
        <p:spPr>
          <a:xfrm>
            <a:off x="2641601" y="714127"/>
            <a:ext cx="2801256" cy="141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5442857" y="714127"/>
            <a:ext cx="1415144" cy="141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ectangle 24"/>
          <p:cNvSpPr/>
          <p:nvPr/>
        </p:nvSpPr>
        <p:spPr>
          <a:xfrm>
            <a:off x="6858000" y="1089478"/>
            <a:ext cx="2924629" cy="1034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ectangle 25"/>
          <p:cNvSpPr/>
          <p:nvPr/>
        </p:nvSpPr>
        <p:spPr>
          <a:xfrm>
            <a:off x="5442856" y="4931275"/>
            <a:ext cx="4339773" cy="1117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Rectangle 26"/>
          <p:cNvSpPr/>
          <p:nvPr/>
        </p:nvSpPr>
        <p:spPr>
          <a:xfrm rot="17366187">
            <a:off x="8507329" y="2288558"/>
            <a:ext cx="3522496" cy="1704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3427184" y="571525"/>
            <a:ext cx="1462314" cy="262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Rectangle 28"/>
          <p:cNvSpPr/>
          <p:nvPr/>
        </p:nvSpPr>
        <p:spPr>
          <a:xfrm>
            <a:off x="3427185" y="6040137"/>
            <a:ext cx="1462314" cy="24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Rectangle 29"/>
          <p:cNvSpPr/>
          <p:nvPr/>
        </p:nvSpPr>
        <p:spPr>
          <a:xfrm>
            <a:off x="6244771" y="6040136"/>
            <a:ext cx="1344386" cy="24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Rectangle 30"/>
          <p:cNvSpPr/>
          <p:nvPr/>
        </p:nvSpPr>
        <p:spPr>
          <a:xfrm>
            <a:off x="7986485" y="6039417"/>
            <a:ext cx="1703263" cy="250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 rot="10350122" flipH="1">
            <a:off x="9740133" y="1117883"/>
            <a:ext cx="488037" cy="804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44" name="Rectangle 6143"/>
          <p:cNvSpPr/>
          <p:nvPr/>
        </p:nvSpPr>
        <p:spPr>
          <a:xfrm>
            <a:off x="3150505" y="2227938"/>
            <a:ext cx="2481038" cy="257629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45" name="Right Triangle 6144"/>
          <p:cNvSpPr/>
          <p:nvPr/>
        </p:nvSpPr>
        <p:spPr>
          <a:xfrm>
            <a:off x="5631543" y="2902857"/>
            <a:ext cx="3323771" cy="1901372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47" name="Rectangle 6146"/>
          <p:cNvSpPr/>
          <p:nvPr/>
        </p:nvSpPr>
        <p:spPr>
          <a:xfrm>
            <a:off x="6886486" y="714127"/>
            <a:ext cx="3275870" cy="406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Rectangle 36"/>
          <p:cNvSpPr/>
          <p:nvPr/>
        </p:nvSpPr>
        <p:spPr>
          <a:xfrm>
            <a:off x="4889498" y="6048845"/>
            <a:ext cx="1525816" cy="28130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Rectangle 37"/>
          <p:cNvSpPr/>
          <p:nvPr/>
        </p:nvSpPr>
        <p:spPr>
          <a:xfrm>
            <a:off x="7598959" y="6062994"/>
            <a:ext cx="387527" cy="22677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6944543" y="4291898"/>
            <a:ext cx="1197429" cy="406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Rectangle 39"/>
          <p:cNvSpPr/>
          <p:nvPr/>
        </p:nvSpPr>
        <p:spPr>
          <a:xfrm>
            <a:off x="1453242" y="556280"/>
            <a:ext cx="1150258" cy="31024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Rectangle 40"/>
          <p:cNvSpPr/>
          <p:nvPr/>
        </p:nvSpPr>
        <p:spPr>
          <a:xfrm>
            <a:off x="1054797" y="571524"/>
            <a:ext cx="393490" cy="135308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Rectangle 41"/>
          <p:cNvSpPr/>
          <p:nvPr/>
        </p:nvSpPr>
        <p:spPr>
          <a:xfrm>
            <a:off x="1029520" y="5002306"/>
            <a:ext cx="443679" cy="91662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3" name="Rectangle 42"/>
          <p:cNvSpPr/>
          <p:nvPr/>
        </p:nvSpPr>
        <p:spPr>
          <a:xfrm>
            <a:off x="2873826" y="6008468"/>
            <a:ext cx="553358" cy="28130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49" name="Flowchart: Manual Input 6148"/>
          <p:cNvSpPr/>
          <p:nvPr/>
        </p:nvSpPr>
        <p:spPr>
          <a:xfrm rot="10800000">
            <a:off x="5652406" y="2227938"/>
            <a:ext cx="4037342" cy="776518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50" name="Isosceles Triangle 6149"/>
          <p:cNvSpPr/>
          <p:nvPr/>
        </p:nvSpPr>
        <p:spPr>
          <a:xfrm rot="10550397">
            <a:off x="5650221" y="2804596"/>
            <a:ext cx="4004330" cy="1115830"/>
          </a:xfrm>
          <a:prstGeom prst="triangle">
            <a:avLst>
              <a:gd name="adj" fmla="val 61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51" name="Right Triangle 6150"/>
          <p:cNvSpPr/>
          <p:nvPr/>
        </p:nvSpPr>
        <p:spPr>
          <a:xfrm rot="1416262" flipH="1">
            <a:off x="7441842" y="2094901"/>
            <a:ext cx="2026541" cy="22969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52" name="Flowchart: Process 6151"/>
          <p:cNvSpPr/>
          <p:nvPr/>
        </p:nvSpPr>
        <p:spPr>
          <a:xfrm>
            <a:off x="11344826" y="5195260"/>
            <a:ext cx="457200" cy="3050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0" name="Flowchart: Process 49"/>
          <p:cNvSpPr/>
          <p:nvPr/>
        </p:nvSpPr>
        <p:spPr>
          <a:xfrm>
            <a:off x="11344826" y="5703467"/>
            <a:ext cx="457200" cy="305001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1" name="Rectangle 50"/>
          <p:cNvSpPr/>
          <p:nvPr/>
        </p:nvSpPr>
        <p:spPr>
          <a:xfrm>
            <a:off x="10150268" y="5145821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فضاهای پر</a:t>
            </a:r>
            <a:endParaRPr lang="fa-IR" dirty="0"/>
          </a:p>
        </p:txBody>
      </p:sp>
      <p:sp>
        <p:nvSpPr>
          <p:cNvPr id="52" name="Rectangle 51"/>
          <p:cNvSpPr/>
          <p:nvPr/>
        </p:nvSpPr>
        <p:spPr>
          <a:xfrm>
            <a:off x="10035652" y="5653650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فضاهای خالی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pic>
        <p:nvPicPr>
          <p:cNvPr id="7170" name="Picture 2" descr="C:\Users\iliya\Desktop\مدرسه عمومی راکفورد\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42900"/>
            <a:ext cx="8701314" cy="615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1219540" y="1991695"/>
            <a:ext cx="566057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1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234056" y="3076250"/>
            <a:ext cx="566057" cy="52251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2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19539" y="4114801"/>
            <a:ext cx="566057" cy="5225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</a:rPr>
              <a:t>3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78734" y="2068286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فضاهای خصوصی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9244319" y="3127831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فضاهای  نیمه خصوصی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9748464" y="4114801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فضاهای عمومی</a:t>
            </a:r>
            <a:endParaRPr lang="fa-IR" dirty="0"/>
          </a:p>
        </p:txBody>
      </p:sp>
      <p:sp>
        <p:nvSpPr>
          <p:cNvPr id="12" name="Oval 11"/>
          <p:cNvSpPr/>
          <p:nvPr/>
        </p:nvSpPr>
        <p:spPr>
          <a:xfrm>
            <a:off x="4270829" y="1316782"/>
            <a:ext cx="566057" cy="5225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1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66113" y="2119087"/>
            <a:ext cx="566057" cy="5225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1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66110" y="4942116"/>
            <a:ext cx="566057" cy="5225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1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36056" y="4114801"/>
            <a:ext cx="566057" cy="5225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1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79599" y="1393373"/>
            <a:ext cx="566057" cy="5225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1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36056" y="4869546"/>
            <a:ext cx="566057" cy="5225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1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48113" y="3040744"/>
            <a:ext cx="566057" cy="52251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2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57999" y="2760954"/>
            <a:ext cx="566057" cy="52251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2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52285" y="3051240"/>
            <a:ext cx="566057" cy="52251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2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34227" y="1422403"/>
            <a:ext cx="566057" cy="52251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2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17540" y="2887296"/>
            <a:ext cx="566057" cy="5225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</a:rPr>
              <a:t>3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87254" y="5392060"/>
            <a:ext cx="566057" cy="5225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</a:rPr>
              <a:t>3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77227" y="3421087"/>
            <a:ext cx="566057" cy="5225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</a:rPr>
              <a:t>3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22168" y="2978669"/>
            <a:ext cx="566057" cy="5225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</a:rPr>
              <a:t>3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14170" y="659620"/>
            <a:ext cx="566057" cy="5225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</a:rPr>
              <a:t>3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83084" y="1055525"/>
            <a:ext cx="566057" cy="5225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</a:rPr>
              <a:t>3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924623" y="5646060"/>
            <a:ext cx="566057" cy="5225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</a:rPr>
              <a:t>3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86228" y="2252952"/>
            <a:ext cx="566057" cy="5225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</a:rPr>
              <a:t>3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8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12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2906" y="1114786"/>
            <a:ext cx="27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400" b="1" dirty="0">
                <a:solidFill>
                  <a:srgbClr val="FF0066"/>
                </a:solidFill>
                <a:latin typeface="Arial" pitchFamily="34" charset="0"/>
                <a:cs typeface="B Nazanin Outline" pitchFamily="2" charset="-78"/>
              </a:rPr>
              <a:t>دیاگرام ارتباط </a:t>
            </a:r>
            <a:r>
              <a:rPr lang="fa-IR" sz="2400" b="1" dirty="0" smtClean="0">
                <a:solidFill>
                  <a:srgbClr val="FF0066"/>
                </a:solidFill>
                <a:latin typeface="Arial" pitchFamily="34" charset="0"/>
                <a:cs typeface="B Nazanin Outline" pitchFamily="2" charset="-78"/>
              </a:rPr>
              <a:t>فضاها</a:t>
            </a:r>
            <a:endParaRPr lang="en-US" sz="2400" b="1" dirty="0">
              <a:solidFill>
                <a:srgbClr val="FF0066"/>
              </a:solidFill>
              <a:latin typeface="Arial" pitchFamily="34" charset="0"/>
              <a:cs typeface="B Nazanin Outline" pitchFamily="2" charset="-78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984738" y="808462"/>
            <a:ext cx="24892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Flowchart: Process 7"/>
          <p:cNvSpPr/>
          <p:nvPr/>
        </p:nvSpPr>
        <p:spPr>
          <a:xfrm>
            <a:off x="1725362" y="2716635"/>
            <a:ext cx="24892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Flowchart: Process 8"/>
          <p:cNvSpPr/>
          <p:nvPr/>
        </p:nvSpPr>
        <p:spPr>
          <a:xfrm rot="5400000">
            <a:off x="391619" y="2111780"/>
            <a:ext cx="1806937" cy="620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Flowchart: Process 9"/>
          <p:cNvSpPr/>
          <p:nvPr/>
        </p:nvSpPr>
        <p:spPr>
          <a:xfrm rot="7565777">
            <a:off x="4075982" y="1856084"/>
            <a:ext cx="2416556" cy="620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1699783" y="1447325"/>
            <a:ext cx="91440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2650647" y="1511736"/>
            <a:ext cx="638630" cy="615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3488453" y="1421110"/>
            <a:ext cx="638630" cy="615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Oval 14"/>
          <p:cNvSpPr/>
          <p:nvPr/>
        </p:nvSpPr>
        <p:spPr>
          <a:xfrm>
            <a:off x="3174162" y="2036158"/>
            <a:ext cx="638630" cy="615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Oval 15"/>
          <p:cNvSpPr/>
          <p:nvPr/>
        </p:nvSpPr>
        <p:spPr>
          <a:xfrm>
            <a:off x="4002323" y="1910879"/>
            <a:ext cx="638630" cy="615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Flowchart: Process 16"/>
          <p:cNvSpPr/>
          <p:nvPr/>
        </p:nvSpPr>
        <p:spPr>
          <a:xfrm>
            <a:off x="6299473" y="3616976"/>
            <a:ext cx="24892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Flowchart: Process 17"/>
          <p:cNvSpPr/>
          <p:nvPr/>
        </p:nvSpPr>
        <p:spPr>
          <a:xfrm rot="5400000">
            <a:off x="5706355" y="4873167"/>
            <a:ext cx="1806937" cy="620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Flowchart: Process 18"/>
          <p:cNvSpPr/>
          <p:nvPr/>
        </p:nvSpPr>
        <p:spPr>
          <a:xfrm>
            <a:off x="7030334" y="5474338"/>
            <a:ext cx="24892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Flowchart: Process 19"/>
          <p:cNvSpPr/>
          <p:nvPr/>
        </p:nvSpPr>
        <p:spPr>
          <a:xfrm rot="7565777">
            <a:off x="9488024" y="4629028"/>
            <a:ext cx="2319266" cy="620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Oval 20"/>
          <p:cNvSpPr/>
          <p:nvPr/>
        </p:nvSpPr>
        <p:spPr>
          <a:xfrm>
            <a:off x="7086873" y="4470622"/>
            <a:ext cx="91440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Oval 21"/>
          <p:cNvSpPr/>
          <p:nvPr/>
        </p:nvSpPr>
        <p:spPr>
          <a:xfrm>
            <a:off x="8049619" y="4265779"/>
            <a:ext cx="638630" cy="615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Oval 22"/>
          <p:cNvSpPr/>
          <p:nvPr/>
        </p:nvSpPr>
        <p:spPr>
          <a:xfrm>
            <a:off x="8469358" y="4783610"/>
            <a:ext cx="638630" cy="615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Oval 23"/>
          <p:cNvSpPr/>
          <p:nvPr/>
        </p:nvSpPr>
        <p:spPr>
          <a:xfrm>
            <a:off x="8880904" y="4247922"/>
            <a:ext cx="638630" cy="615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Oval 24"/>
          <p:cNvSpPr/>
          <p:nvPr/>
        </p:nvSpPr>
        <p:spPr>
          <a:xfrm>
            <a:off x="9394379" y="4660882"/>
            <a:ext cx="638630" cy="615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7" name="Straight Connector 26"/>
          <p:cNvCxnSpPr/>
          <p:nvPr/>
        </p:nvCxnSpPr>
        <p:spPr>
          <a:xfrm>
            <a:off x="6121400" y="3450115"/>
            <a:ext cx="0" cy="27347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21400" y="3450115"/>
            <a:ext cx="27595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880904" y="3450115"/>
            <a:ext cx="0" cy="473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80904" y="3923300"/>
            <a:ext cx="19322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121400" y="6166900"/>
            <a:ext cx="3563267" cy="179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684667" y="5780662"/>
            <a:ext cx="0" cy="3862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684667" y="5780662"/>
            <a:ext cx="562419" cy="4041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0247086" y="4159022"/>
            <a:ext cx="1465943" cy="20257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0813143" y="3616976"/>
            <a:ext cx="166914" cy="306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0980057" y="3616976"/>
            <a:ext cx="732972" cy="542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8" idx="1"/>
          </p:cNvCxnSpPr>
          <p:nvPr/>
        </p:nvCxnSpPr>
        <p:spPr>
          <a:xfrm>
            <a:off x="6609823" y="4280049"/>
            <a:ext cx="129321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8" idx="1"/>
          </p:cNvCxnSpPr>
          <p:nvPr/>
        </p:nvCxnSpPr>
        <p:spPr>
          <a:xfrm>
            <a:off x="6609823" y="4280049"/>
            <a:ext cx="0" cy="11942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09823" y="5474338"/>
            <a:ext cx="207842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8768693" y="5474338"/>
            <a:ext cx="1078330" cy="24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9847023" y="4280049"/>
            <a:ext cx="800634" cy="11942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001273" y="4229624"/>
            <a:ext cx="2646384" cy="3615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4" idx="0"/>
          </p:cNvCxnSpPr>
          <p:nvPr/>
        </p:nvCxnSpPr>
        <p:spPr>
          <a:xfrm>
            <a:off x="9200219" y="4247922"/>
            <a:ext cx="0" cy="3075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2" idx="0"/>
          </p:cNvCxnSpPr>
          <p:nvPr/>
        </p:nvCxnSpPr>
        <p:spPr>
          <a:xfrm>
            <a:off x="8368934" y="4265779"/>
            <a:ext cx="0" cy="3075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501152" y="4280049"/>
            <a:ext cx="0" cy="50356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609823" y="4862970"/>
            <a:ext cx="646605" cy="1785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7544073" y="5171919"/>
            <a:ext cx="0" cy="30487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9" idx="0"/>
          </p:cNvCxnSpPr>
          <p:nvPr/>
        </p:nvCxnSpPr>
        <p:spPr>
          <a:xfrm flipV="1">
            <a:off x="8274934" y="4783610"/>
            <a:ext cx="0" cy="6907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8880904" y="5183517"/>
            <a:ext cx="0" cy="29327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9307858" y="4660882"/>
            <a:ext cx="0" cy="8134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9684667" y="5067610"/>
            <a:ext cx="0" cy="4091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847023" y="4862970"/>
            <a:ext cx="400317" cy="1785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725362" y="3431316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کلاس ها و فضاهای اصلی</a:t>
            </a:r>
            <a:endParaRPr lang="fa-IR" dirty="0"/>
          </a:p>
        </p:txBody>
      </p:sp>
      <p:sp>
        <p:nvSpPr>
          <p:cNvPr id="52" name="Rectangle 51"/>
          <p:cNvSpPr/>
          <p:nvPr/>
        </p:nvSpPr>
        <p:spPr>
          <a:xfrm>
            <a:off x="2314173" y="1861830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عملکرد جانبی</a:t>
            </a:r>
            <a:endParaRPr lang="fa-IR" dirty="0"/>
          </a:p>
        </p:txBody>
      </p:sp>
      <p:sp>
        <p:nvSpPr>
          <p:cNvPr id="54" name="Rectangle 53"/>
          <p:cNvSpPr/>
          <p:nvPr/>
        </p:nvSpPr>
        <p:spPr>
          <a:xfrm>
            <a:off x="3807768" y="930120"/>
            <a:ext cx="147649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مدیریت</a:t>
            </a:r>
            <a:endParaRPr lang="fa-IR" dirty="0"/>
          </a:p>
        </p:txBody>
      </p:sp>
      <p:sp>
        <p:nvSpPr>
          <p:cNvPr id="55" name="Rectangle 54"/>
          <p:cNvSpPr/>
          <p:nvPr/>
        </p:nvSpPr>
        <p:spPr>
          <a:xfrm>
            <a:off x="4915965" y="5874570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دسترسیها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78027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13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65991" y="704334"/>
            <a:ext cx="124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400" b="1" dirty="0">
                <a:solidFill>
                  <a:srgbClr val="FF0066"/>
                </a:solidFill>
                <a:latin typeface="Arial" pitchFamily="34" charset="0"/>
                <a:cs typeface="B Homa" pitchFamily="2" charset="-78"/>
              </a:rPr>
              <a:t>تحلیل نما</a:t>
            </a:r>
            <a:endParaRPr lang="en-US" sz="2400" b="1" dirty="0">
              <a:solidFill>
                <a:srgbClr val="FF0066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1026" name="Picture 2" descr="C:\Users\iliya\Desktop\مدرسه عمومی راکفورد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9" y="584200"/>
            <a:ext cx="5497259" cy="51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vel 2"/>
          <p:cNvSpPr/>
          <p:nvPr/>
        </p:nvSpPr>
        <p:spPr>
          <a:xfrm>
            <a:off x="4702629" y="1146860"/>
            <a:ext cx="1015999" cy="669901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latin typeface="AcadEref" pitchFamily="2" charset="0"/>
              </a:rPr>
              <a:t>بتن</a:t>
            </a:r>
            <a:endParaRPr lang="fa-IR" b="1" dirty="0">
              <a:solidFill>
                <a:schemeClr val="bg1"/>
              </a:solidFill>
              <a:latin typeface="AcadEref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400628" y="1538630"/>
            <a:ext cx="1211943" cy="669901"/>
          </a:xfrm>
          <a:prstGeom prst="beve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latin typeface="AcadEref" pitchFamily="2" charset="0"/>
              </a:rPr>
              <a:t>شیشه</a:t>
            </a:r>
            <a:endParaRPr lang="fa-IR" b="1" dirty="0">
              <a:solidFill>
                <a:schemeClr val="bg1"/>
              </a:solidFill>
              <a:latin typeface="AcadEref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956790" y="2152833"/>
            <a:ext cx="1042416" cy="617217"/>
          </a:xfrm>
          <a:prstGeom prst="bevel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/>
              <a:t>آهن</a:t>
            </a:r>
            <a:endParaRPr lang="fa-IR" b="1" dirty="0"/>
          </a:p>
        </p:txBody>
      </p:sp>
      <p:sp>
        <p:nvSpPr>
          <p:cNvPr id="6" name="Flowchart: Process 5"/>
          <p:cNvSpPr/>
          <p:nvPr/>
        </p:nvSpPr>
        <p:spPr>
          <a:xfrm>
            <a:off x="6792684" y="3144156"/>
            <a:ext cx="1640115" cy="2086979"/>
          </a:xfrm>
          <a:prstGeom prst="flowChartProcess">
            <a:avLst/>
          </a:prstGeom>
          <a:solidFill>
            <a:schemeClr val="tx1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Flowchart: Process 9"/>
          <p:cNvSpPr/>
          <p:nvPr/>
        </p:nvSpPr>
        <p:spPr>
          <a:xfrm>
            <a:off x="10167257" y="3144157"/>
            <a:ext cx="1640115" cy="2086979"/>
          </a:xfrm>
          <a:prstGeom prst="flowChartProcess">
            <a:avLst/>
          </a:prstGeom>
          <a:solidFill>
            <a:schemeClr val="tx1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8432799" y="4187644"/>
            <a:ext cx="1734458" cy="104349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7453084" y="3456214"/>
            <a:ext cx="319314" cy="177492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ectangle 13"/>
          <p:cNvSpPr/>
          <p:nvPr/>
        </p:nvSpPr>
        <p:spPr>
          <a:xfrm rot="5400000">
            <a:off x="7474223" y="2462618"/>
            <a:ext cx="312057" cy="167513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6473370" y="3144158"/>
            <a:ext cx="319314" cy="209451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8417017" y="3144159"/>
            <a:ext cx="319314" cy="208697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10149747" y="3144159"/>
            <a:ext cx="336824" cy="208697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 17"/>
          <p:cNvSpPr/>
          <p:nvPr/>
        </p:nvSpPr>
        <p:spPr>
          <a:xfrm>
            <a:off x="10769602" y="3151692"/>
            <a:ext cx="159656" cy="208697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ectangle 18"/>
          <p:cNvSpPr/>
          <p:nvPr/>
        </p:nvSpPr>
        <p:spPr>
          <a:xfrm>
            <a:off x="11197773" y="3151692"/>
            <a:ext cx="159656" cy="208697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>
            <a:off x="11541648" y="3144156"/>
            <a:ext cx="319314" cy="208697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ectangle 20"/>
          <p:cNvSpPr/>
          <p:nvPr/>
        </p:nvSpPr>
        <p:spPr>
          <a:xfrm rot="5400000">
            <a:off x="10831286" y="2483733"/>
            <a:ext cx="312057" cy="167513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ectangle 21"/>
          <p:cNvSpPr/>
          <p:nvPr/>
        </p:nvSpPr>
        <p:spPr>
          <a:xfrm>
            <a:off x="8962573" y="4195180"/>
            <a:ext cx="159656" cy="104739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ectangle 22"/>
          <p:cNvSpPr/>
          <p:nvPr/>
        </p:nvSpPr>
        <p:spPr>
          <a:xfrm>
            <a:off x="9782630" y="4187647"/>
            <a:ext cx="159656" cy="104739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 rot="16200000">
            <a:off x="9314794" y="3360225"/>
            <a:ext cx="269909" cy="139999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6473370" y="5231132"/>
            <a:ext cx="5387592" cy="93576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ectangle 24"/>
          <p:cNvSpPr/>
          <p:nvPr/>
        </p:nvSpPr>
        <p:spPr>
          <a:xfrm>
            <a:off x="8749749" y="3585028"/>
            <a:ext cx="1399998" cy="16437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Rectangle 26"/>
          <p:cNvSpPr/>
          <p:nvPr/>
        </p:nvSpPr>
        <p:spPr>
          <a:xfrm>
            <a:off x="10456270" y="1632095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latin typeface="Arial" pitchFamily="34" charset="0"/>
                <a:cs typeface="B Homa" pitchFamily="2" charset="-78"/>
              </a:rPr>
              <a:t>تقارن  در نما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B Homa" pitchFamily="2" charset="-78"/>
            </a:endParaRPr>
          </a:p>
        </p:txBody>
      </p:sp>
      <p:sp>
        <p:nvSpPr>
          <p:cNvPr id="26" name="Striped Right Arrow 25"/>
          <p:cNvSpPr/>
          <p:nvPr/>
        </p:nvSpPr>
        <p:spPr>
          <a:xfrm rot="6131894">
            <a:off x="6177763" y="5082908"/>
            <a:ext cx="1738200" cy="3872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Striped Right Arrow 28"/>
          <p:cNvSpPr/>
          <p:nvPr/>
        </p:nvSpPr>
        <p:spPr>
          <a:xfrm rot="6131894">
            <a:off x="7088137" y="5330876"/>
            <a:ext cx="1738200" cy="3872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Striped Right Arrow 29"/>
          <p:cNvSpPr/>
          <p:nvPr/>
        </p:nvSpPr>
        <p:spPr>
          <a:xfrm rot="4797929">
            <a:off x="9840769" y="5316753"/>
            <a:ext cx="1738200" cy="3872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Striped Right Arrow 30"/>
          <p:cNvSpPr/>
          <p:nvPr/>
        </p:nvSpPr>
        <p:spPr>
          <a:xfrm rot="6131894">
            <a:off x="8430928" y="5330876"/>
            <a:ext cx="1738200" cy="3872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Striped Right Arrow 31"/>
          <p:cNvSpPr/>
          <p:nvPr/>
        </p:nvSpPr>
        <p:spPr>
          <a:xfrm rot="4469218">
            <a:off x="9088292" y="5332043"/>
            <a:ext cx="1738200" cy="3872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Striped Right Arrow 32"/>
          <p:cNvSpPr/>
          <p:nvPr/>
        </p:nvSpPr>
        <p:spPr>
          <a:xfrm rot="3961051">
            <a:off x="10488328" y="5100531"/>
            <a:ext cx="1738200" cy="3872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Striped Right Arrow 33"/>
          <p:cNvSpPr/>
          <p:nvPr/>
        </p:nvSpPr>
        <p:spPr>
          <a:xfrm rot="10800000">
            <a:off x="9900502" y="2267835"/>
            <a:ext cx="1738200" cy="3872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Rectangle 34"/>
          <p:cNvSpPr/>
          <p:nvPr/>
        </p:nvSpPr>
        <p:spPr>
          <a:xfrm>
            <a:off x="8207076" y="2255619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latin typeface="Arial" pitchFamily="34" charset="0"/>
                <a:cs typeface="B Homa" pitchFamily="2" charset="-78"/>
              </a:rPr>
              <a:t>دید به فضای بیرون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15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942718"/>
            <a:ext cx="100584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02674" y="47350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66"/>
                </a:solidFill>
                <a:latin typeface="Arial" pitchFamily="34" charset="0"/>
                <a:cs typeface="B Homa" pitchFamily="2" charset="-78"/>
              </a:rPr>
              <a:t>خط آسمان</a:t>
            </a:r>
            <a:endParaRPr lang="en-US" sz="2400" b="1" dirty="0">
              <a:solidFill>
                <a:srgbClr val="FF0066"/>
              </a:solidFill>
              <a:latin typeface="Arial" pitchFamily="34" charset="0"/>
              <a:cs typeface="B Homa" pitchFamily="2" charset="-78"/>
            </a:endParaRPr>
          </a:p>
        </p:txBody>
      </p:sp>
      <p:sp>
        <p:nvSpPr>
          <p:cNvPr id="6" name="Flowchart: Process 5"/>
          <p:cNvSpPr/>
          <p:nvPr/>
        </p:nvSpPr>
        <p:spPr>
          <a:xfrm rot="296644" flipV="1">
            <a:off x="6764064" y="993091"/>
            <a:ext cx="3671970" cy="152419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Flowchart: Process 6"/>
          <p:cNvSpPr/>
          <p:nvPr/>
        </p:nvSpPr>
        <p:spPr>
          <a:xfrm rot="898088">
            <a:off x="5844548" y="1061189"/>
            <a:ext cx="914013" cy="164721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Flowchart: Process 7"/>
          <p:cNvSpPr/>
          <p:nvPr/>
        </p:nvSpPr>
        <p:spPr>
          <a:xfrm rot="21334439">
            <a:off x="4976835" y="999145"/>
            <a:ext cx="914013" cy="164721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Flowchart: Process 8"/>
          <p:cNvSpPr/>
          <p:nvPr/>
        </p:nvSpPr>
        <p:spPr>
          <a:xfrm rot="20597162">
            <a:off x="4606617" y="1088978"/>
            <a:ext cx="457007" cy="169072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Flowchart: Process 9"/>
          <p:cNvSpPr/>
          <p:nvPr/>
        </p:nvSpPr>
        <p:spPr>
          <a:xfrm rot="237799">
            <a:off x="3402788" y="1070954"/>
            <a:ext cx="1283223" cy="189094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Flowchart: Process 11"/>
          <p:cNvSpPr/>
          <p:nvPr/>
        </p:nvSpPr>
        <p:spPr>
          <a:xfrm rot="5220836">
            <a:off x="6488849" y="1023483"/>
            <a:ext cx="473899" cy="101882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Flowchart: Process 12"/>
          <p:cNvSpPr/>
          <p:nvPr/>
        </p:nvSpPr>
        <p:spPr>
          <a:xfrm rot="9741021">
            <a:off x="2374820" y="1178932"/>
            <a:ext cx="1136778" cy="147170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Flowchart: Process 13"/>
          <p:cNvSpPr/>
          <p:nvPr/>
        </p:nvSpPr>
        <p:spPr>
          <a:xfrm rot="5220836">
            <a:off x="10031536" y="2811609"/>
            <a:ext cx="311387" cy="195582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Flowchart: Process 14"/>
          <p:cNvSpPr/>
          <p:nvPr/>
        </p:nvSpPr>
        <p:spPr>
          <a:xfrm rot="10800000">
            <a:off x="2324320" y="2885486"/>
            <a:ext cx="1182834" cy="174301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Flowchart: Process 15"/>
          <p:cNvSpPr/>
          <p:nvPr/>
        </p:nvSpPr>
        <p:spPr>
          <a:xfrm rot="5220836">
            <a:off x="8221309" y="2747589"/>
            <a:ext cx="245748" cy="214522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Flowchart: Process 16"/>
          <p:cNvSpPr/>
          <p:nvPr/>
        </p:nvSpPr>
        <p:spPr>
          <a:xfrm rot="10332123">
            <a:off x="8380864" y="2628853"/>
            <a:ext cx="868037" cy="224432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Flowchart: Process 17"/>
          <p:cNvSpPr/>
          <p:nvPr/>
        </p:nvSpPr>
        <p:spPr>
          <a:xfrm rot="222445">
            <a:off x="9258235" y="2604066"/>
            <a:ext cx="1029252" cy="203783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Flowchart: Process 18"/>
          <p:cNvSpPr/>
          <p:nvPr/>
        </p:nvSpPr>
        <p:spPr>
          <a:xfrm rot="10800000">
            <a:off x="4835120" y="2838770"/>
            <a:ext cx="3395546" cy="144375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Flowchart: Process 19"/>
          <p:cNvSpPr/>
          <p:nvPr/>
        </p:nvSpPr>
        <p:spPr>
          <a:xfrm rot="1247031">
            <a:off x="3989120" y="2722849"/>
            <a:ext cx="883280" cy="149585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Flowchart: Process 20"/>
          <p:cNvSpPr/>
          <p:nvPr/>
        </p:nvSpPr>
        <p:spPr>
          <a:xfrm rot="8863676">
            <a:off x="3409198" y="2731594"/>
            <a:ext cx="718036" cy="138979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Flowchart: Process 21"/>
          <p:cNvSpPr/>
          <p:nvPr/>
        </p:nvSpPr>
        <p:spPr>
          <a:xfrm rot="10800000">
            <a:off x="2103686" y="5618512"/>
            <a:ext cx="2163514" cy="183074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Flowchart: Process 22"/>
          <p:cNvSpPr/>
          <p:nvPr/>
        </p:nvSpPr>
        <p:spPr>
          <a:xfrm rot="5220836">
            <a:off x="4209146" y="5568111"/>
            <a:ext cx="270327" cy="187237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Flowchart: Process 23"/>
          <p:cNvSpPr/>
          <p:nvPr/>
        </p:nvSpPr>
        <p:spPr>
          <a:xfrm>
            <a:off x="4243776" y="5326526"/>
            <a:ext cx="1595005" cy="183074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Flowchart: Process 24"/>
          <p:cNvSpPr/>
          <p:nvPr/>
        </p:nvSpPr>
        <p:spPr>
          <a:xfrm rot="5220836">
            <a:off x="5683752" y="5454698"/>
            <a:ext cx="452893" cy="206699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Flowchart: Process 25"/>
          <p:cNvSpPr/>
          <p:nvPr/>
        </p:nvSpPr>
        <p:spPr>
          <a:xfrm rot="280191">
            <a:off x="5991837" y="5464517"/>
            <a:ext cx="1099030" cy="207408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Flowchart: Process 26"/>
          <p:cNvSpPr/>
          <p:nvPr/>
        </p:nvSpPr>
        <p:spPr>
          <a:xfrm rot="9982604">
            <a:off x="7097486" y="5550076"/>
            <a:ext cx="1721204" cy="233359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Flowchart: Process 27"/>
          <p:cNvSpPr/>
          <p:nvPr/>
        </p:nvSpPr>
        <p:spPr>
          <a:xfrm rot="10800000">
            <a:off x="8814881" y="5471627"/>
            <a:ext cx="2027289" cy="195127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Flowchart: Process 28"/>
          <p:cNvSpPr/>
          <p:nvPr/>
        </p:nvSpPr>
        <p:spPr>
          <a:xfrm rot="10643566" flipV="1">
            <a:off x="7750787" y="4240703"/>
            <a:ext cx="2985758" cy="120817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Flowchart: Process 29"/>
          <p:cNvSpPr/>
          <p:nvPr/>
        </p:nvSpPr>
        <p:spPr>
          <a:xfrm rot="628625">
            <a:off x="6800649" y="4162343"/>
            <a:ext cx="937300" cy="213906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Flowchart: Process 30"/>
          <p:cNvSpPr/>
          <p:nvPr/>
        </p:nvSpPr>
        <p:spPr>
          <a:xfrm>
            <a:off x="6301554" y="4078905"/>
            <a:ext cx="486164" cy="169088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Flowchart: Process 31"/>
          <p:cNvSpPr/>
          <p:nvPr/>
        </p:nvSpPr>
        <p:spPr>
          <a:xfrm rot="21309871">
            <a:off x="5359924" y="4118157"/>
            <a:ext cx="937300" cy="142317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Flowchart: Process 32"/>
          <p:cNvSpPr/>
          <p:nvPr/>
        </p:nvSpPr>
        <p:spPr>
          <a:xfrm rot="21280637">
            <a:off x="2305486" y="4258454"/>
            <a:ext cx="1936307" cy="132753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Flowchart: Process 33"/>
          <p:cNvSpPr/>
          <p:nvPr/>
        </p:nvSpPr>
        <p:spPr>
          <a:xfrm>
            <a:off x="4243776" y="4124352"/>
            <a:ext cx="1095075" cy="176759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Flowchart: Process 34"/>
          <p:cNvSpPr/>
          <p:nvPr/>
        </p:nvSpPr>
        <p:spPr>
          <a:xfrm rot="21441384">
            <a:off x="10101155" y="3062079"/>
            <a:ext cx="462725" cy="235271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557</TotalTime>
  <Words>230</Words>
  <Application>Microsoft Office PowerPoint</Application>
  <PresentationFormat>Custom</PresentationFormat>
  <Paragraphs>214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omid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rockford</dc:title>
  <dc:creator>omid; Me</dc:creator>
  <dc:description>omid</dc:description>
  <cp:lastModifiedBy>MRT Pack 24 DVDs</cp:lastModifiedBy>
  <cp:revision>51</cp:revision>
  <dcterms:created xsi:type="dcterms:W3CDTF">2014-03-10T21:13:16Z</dcterms:created>
  <dcterms:modified xsi:type="dcterms:W3CDTF">2020-02-11T18:42:54Z</dcterms:modified>
</cp:coreProperties>
</file>